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6" r:id="rId2"/>
    <p:sldId id="269" r:id="rId3"/>
    <p:sldId id="270" r:id="rId4"/>
    <p:sldId id="271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73" r:id="rId13"/>
    <p:sldId id="263" r:id="rId14"/>
    <p:sldId id="264" r:id="rId15"/>
    <p:sldId id="265" r:id="rId16"/>
    <p:sldId id="266" r:id="rId17"/>
    <p:sldId id="267" r:id="rId18"/>
    <p:sldId id="274" r:id="rId19"/>
    <p:sldId id="268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6C77D-DFAF-48A5-B272-55069C25F0E4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D3D84-78B7-4553-BA01-8DF1F9123C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3D84-78B7-4553-BA01-8DF1F9123C3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4A02DF-2C52-4CC1-AC4D-A6F75DC70D40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50E52E-9BDC-49E5-9BDF-C5F3250719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A02DF-2C52-4CC1-AC4D-A6F75DC70D40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0E52E-9BDC-49E5-9BDF-C5F3250719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A02DF-2C52-4CC1-AC4D-A6F75DC70D40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0E52E-9BDC-49E5-9BDF-C5F3250719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A02DF-2C52-4CC1-AC4D-A6F75DC70D40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0E52E-9BDC-49E5-9BDF-C5F3250719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A02DF-2C52-4CC1-AC4D-A6F75DC70D40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0E52E-9BDC-49E5-9BDF-C5F3250719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A02DF-2C52-4CC1-AC4D-A6F75DC70D40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0E52E-9BDC-49E5-9BDF-C5F3250719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A02DF-2C52-4CC1-AC4D-A6F75DC70D40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0E52E-9BDC-49E5-9BDF-C5F3250719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A02DF-2C52-4CC1-AC4D-A6F75DC70D40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0E52E-9BDC-49E5-9BDF-C5F3250719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A02DF-2C52-4CC1-AC4D-A6F75DC70D40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0E52E-9BDC-49E5-9BDF-C5F3250719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4A02DF-2C52-4CC1-AC4D-A6F75DC70D40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0E52E-9BDC-49E5-9BDF-C5F3250719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4A02DF-2C52-4CC1-AC4D-A6F75DC70D40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50E52E-9BDC-49E5-9BDF-C5F3250719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4A02DF-2C52-4CC1-AC4D-A6F75DC70D40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50E52E-9BDC-49E5-9BDF-C5F3250719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5157192"/>
            <a:ext cx="6012160" cy="1470025"/>
          </a:xfrm>
        </p:spPr>
        <p:txBody>
          <a:bodyPr>
            <a:noAutofit/>
          </a:bodyPr>
          <a:lstStyle/>
          <a:p>
            <a:pPr algn="l"/>
            <a:r>
              <a:rPr lang="es-ES" sz="2000" dirty="0" smtClean="0">
                <a:effectLst/>
              </a:rPr>
              <a:t/>
            </a:r>
            <a:br>
              <a:rPr lang="es-ES" sz="2000" dirty="0" smtClean="0">
                <a:effectLst/>
              </a:rPr>
            </a:br>
            <a:r>
              <a:rPr lang="es-ES" sz="22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Mr. Gonzalo Gabriel Carranza</a:t>
            </a:r>
            <a:br>
              <a:rPr lang="es-ES" sz="2200" b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es-ES" sz="22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gonzalo.carranza@uam.es</a:t>
            </a:r>
            <a:endParaRPr lang="es-ES" sz="2200" b="1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  <a:latin typeface="Georgia" pitchFamily="18" charset="0"/>
              </a:rPr>
              <a:t>Asymmetries in South America's Federalism: </a:t>
            </a:r>
            <a:endParaRPr lang="en-US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Georgia" pitchFamily="18" charset="0"/>
              </a:rPr>
              <a:t>the </a:t>
            </a:r>
            <a:r>
              <a:rPr lang="en-US" b="1" i="1" dirty="0" err="1">
                <a:solidFill>
                  <a:srgbClr val="002060"/>
                </a:solidFill>
                <a:latin typeface="Georgia" pitchFamily="18" charset="0"/>
              </a:rPr>
              <a:t>Argentinian</a:t>
            </a:r>
            <a:r>
              <a:rPr lang="en-US" b="1" i="1" dirty="0">
                <a:solidFill>
                  <a:srgbClr val="002060"/>
                </a:solidFill>
                <a:latin typeface="Georgia" pitchFamily="18" charset="0"/>
              </a:rPr>
              <a:t> Case </a:t>
            </a:r>
            <a:r>
              <a:rPr lang="en-US" b="1" i="1" dirty="0" smtClean="0">
                <a:solidFill>
                  <a:srgbClr val="002060"/>
                </a:solidFill>
                <a:latin typeface="Georgia" pitchFamily="18" charset="0"/>
              </a:rPr>
              <a:t>after </a:t>
            </a:r>
            <a:r>
              <a:rPr lang="en-US" b="1" i="1" dirty="0">
                <a:solidFill>
                  <a:srgbClr val="002060"/>
                </a:solidFill>
                <a:latin typeface="Georgia" pitchFamily="18" charset="0"/>
              </a:rPr>
              <a:t>the 1994 Constitution </a:t>
            </a:r>
            <a:endParaRPr lang="es-ES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1412776"/>
            <a:ext cx="9144000" cy="190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Malgun Gothic" pitchFamily="34" charset="-127"/>
                <a:cs typeface="+mj-cs"/>
              </a:rPr>
              <a:t/>
            </a:r>
            <a:br>
              <a:rPr kumimoji="0" lang="es-ES" sz="25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Malgun Gothic" pitchFamily="34" charset="-127"/>
                <a:cs typeface="+mj-cs"/>
              </a:rPr>
            </a:br>
            <a:r>
              <a:rPr kumimoji="0" lang="es-ES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Malgun Gothic" pitchFamily="34" charset="-127"/>
                <a:cs typeface="+mj-cs"/>
              </a:rPr>
              <a:t>Transitional</a:t>
            </a:r>
            <a:r>
              <a:rPr kumimoji="0" lang="es-E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Malgun Gothic" pitchFamily="34" charset="-127"/>
                <a:cs typeface="+mj-cs"/>
              </a:rPr>
              <a:t> </a:t>
            </a:r>
            <a:r>
              <a:rPr kumimoji="0" lang="es-ES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Malgun Gothic" pitchFamily="34" charset="-127"/>
                <a:cs typeface="+mj-cs"/>
              </a:rPr>
              <a:t>Constitutionalism</a:t>
            </a:r>
            <a:r>
              <a:rPr kumimoji="0" lang="es-E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Malgun Gothic" pitchFamily="34" charset="-127"/>
                <a:cs typeface="+mj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Malgun Gothic" pitchFamily="34" charset="-127"/>
                <a:cs typeface="+mj-cs"/>
              </a:rPr>
              <a:t>Context</a:t>
            </a:r>
            <a:r>
              <a:rPr kumimoji="0" lang="es-E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Malgun Gothic" pitchFamily="34" charset="-127"/>
                <a:cs typeface="+mj-cs"/>
              </a:rPr>
              <a:t> and </a:t>
            </a:r>
            <a:r>
              <a:rPr kumimoji="0" lang="es-ES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Malgun Gothic" pitchFamily="34" charset="-127"/>
                <a:cs typeface="+mj-cs"/>
              </a:rPr>
              <a:t>Perspectives</a:t>
            </a:r>
            <a:endParaRPr kumimoji="0" lang="es-ES" sz="25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Malgun Gothic" pitchFamily="34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Malgun Gothic" pitchFamily="34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Malgun Gothic" pitchFamily="34" charset="-127"/>
                <a:cs typeface="+mj-cs"/>
              </a:rPr>
              <a:t> 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Malgun Gothic" pitchFamily="34" charset="-127"/>
              <a:cs typeface="+mj-cs"/>
            </a:endParaRPr>
          </a:p>
        </p:txBody>
      </p:sp>
      <p:pic>
        <p:nvPicPr>
          <p:cNvPr id="1027" name="Picture 3" descr="C:\Users\Gonzalo\Desktop\Georgia\il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7750" y="260648"/>
            <a:ext cx="1254490" cy="1236985"/>
          </a:xfrm>
          <a:prstGeom prst="rect">
            <a:avLst/>
          </a:prstGeom>
          <a:noFill/>
        </p:spPr>
      </p:pic>
      <p:pic>
        <p:nvPicPr>
          <p:cNvPr id="1029" name="Picture 5" descr="C:\Users\Gonzalo\Desktop\Georgia\logo u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9398" y="449288"/>
            <a:ext cx="2739588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anota2009.files.wordpress.com/2016/02/rosas-urquiza-oligarquc3ada-y-federales.jpg?w=1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75792"/>
            <a:ext cx="4000500" cy="35814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788024" y="5139189"/>
            <a:ext cx="37731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  <a:latin typeface="Garamond" pitchFamily="18" charset="0"/>
              </a:rPr>
              <a:t>Justo José de Urquiza</a:t>
            </a:r>
          </a:p>
          <a:p>
            <a:r>
              <a:rPr lang="es-ES" sz="2800" b="1" dirty="0" err="1" smtClean="0">
                <a:solidFill>
                  <a:srgbClr val="002060"/>
                </a:solidFill>
                <a:latin typeface="Garamond" pitchFamily="18" charset="0"/>
              </a:rPr>
              <a:t>Governor</a:t>
            </a:r>
            <a:r>
              <a:rPr lang="es-ES" sz="2800" b="1" dirty="0" smtClean="0">
                <a:solidFill>
                  <a:srgbClr val="002060"/>
                </a:solidFill>
                <a:latin typeface="Garamond" pitchFamily="18" charset="0"/>
              </a:rPr>
              <a:t> of Entre </a:t>
            </a:r>
            <a:r>
              <a:rPr lang="es-ES" sz="2800" b="1" dirty="0" err="1" smtClean="0">
                <a:solidFill>
                  <a:srgbClr val="002060"/>
                </a:solidFill>
                <a:latin typeface="Garamond" pitchFamily="18" charset="0"/>
              </a:rPr>
              <a:t>Rios</a:t>
            </a:r>
            <a:endParaRPr lang="es-ES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476672"/>
            <a:ext cx="41514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800" b="1" dirty="0" smtClean="0">
                <a:solidFill>
                  <a:srgbClr val="C00000"/>
                </a:solidFill>
                <a:latin typeface="Garamond" pitchFamily="18" charset="0"/>
              </a:rPr>
              <a:t>Juan Manuel de Rosas</a:t>
            </a:r>
          </a:p>
          <a:p>
            <a:pPr algn="r"/>
            <a:r>
              <a:rPr lang="es-ES" sz="2800" b="1" dirty="0" err="1" smtClean="0">
                <a:solidFill>
                  <a:srgbClr val="C00000"/>
                </a:solidFill>
                <a:latin typeface="Garamond" pitchFamily="18" charset="0"/>
              </a:rPr>
              <a:t>Governor</a:t>
            </a:r>
            <a:r>
              <a:rPr lang="es-ES" sz="2800" b="1" dirty="0" smtClean="0">
                <a:solidFill>
                  <a:srgbClr val="C00000"/>
                </a:solidFill>
                <a:latin typeface="Garamond" pitchFamily="18" charset="0"/>
              </a:rPr>
              <a:t> of Buenos Aires</a:t>
            </a:r>
            <a:endParaRPr lang="es-ES" sz="28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Gonzalo\Desktop\Georgia\descar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268904" cy="295232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691680" y="4653136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err="1" smtClean="0">
                <a:solidFill>
                  <a:srgbClr val="C00000"/>
                </a:solidFill>
                <a:latin typeface="Garamond" pitchFamily="18" charset="0"/>
              </a:rPr>
              <a:t>Olivo’s</a:t>
            </a:r>
            <a:r>
              <a:rPr lang="es-ES" sz="32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s-ES" sz="3200" b="1" dirty="0" err="1" smtClean="0">
                <a:solidFill>
                  <a:srgbClr val="C00000"/>
                </a:solidFill>
                <a:latin typeface="Garamond" pitchFamily="18" charset="0"/>
              </a:rPr>
              <a:t>Agreement</a:t>
            </a:r>
            <a:endParaRPr lang="es-ES" sz="32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algn="ctr"/>
            <a:r>
              <a:rPr lang="es-ES" sz="3200" b="1" dirty="0" smtClean="0">
                <a:solidFill>
                  <a:srgbClr val="C00000"/>
                </a:solidFill>
                <a:latin typeface="Garamond" pitchFamily="18" charset="0"/>
              </a:rPr>
              <a:t>(Pacto de Olivos)</a:t>
            </a:r>
            <a:endParaRPr lang="es-ES" sz="32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705464"/>
            <a:ext cx="8229600" cy="2883776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002060"/>
                </a:solidFill>
                <a:latin typeface="Garamond" pitchFamily="18" charset="0"/>
              </a:rPr>
              <a:t>Regional </a:t>
            </a:r>
            <a:r>
              <a:rPr lang="es-ES" sz="4000" b="1" dirty="0" err="1" smtClean="0">
                <a:solidFill>
                  <a:srgbClr val="002060"/>
                </a:solidFill>
                <a:latin typeface="Garamond" pitchFamily="18" charset="0"/>
              </a:rPr>
              <a:t>Asymmetries</a:t>
            </a:r>
            <a:endParaRPr lang="es-ES" sz="40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s-ES" sz="4000" b="1" dirty="0" err="1" smtClean="0">
                <a:solidFill>
                  <a:srgbClr val="002060"/>
                </a:solidFill>
                <a:latin typeface="Garamond" pitchFamily="18" charset="0"/>
              </a:rPr>
              <a:t>Political</a:t>
            </a:r>
            <a:r>
              <a:rPr lang="es-ES" sz="40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s-ES" sz="4000" b="1" dirty="0" err="1" smtClean="0">
                <a:solidFill>
                  <a:srgbClr val="002060"/>
                </a:solidFill>
                <a:latin typeface="Garamond" pitchFamily="18" charset="0"/>
              </a:rPr>
              <a:t>Asymmetries</a:t>
            </a:r>
            <a:endParaRPr lang="es-ES" sz="40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s-ES" sz="4000" b="1" dirty="0" smtClean="0">
                <a:solidFill>
                  <a:srgbClr val="002060"/>
                </a:solidFill>
                <a:latin typeface="Garamond" pitchFamily="18" charset="0"/>
              </a:rPr>
              <a:t>Fiscal </a:t>
            </a:r>
            <a:r>
              <a:rPr lang="es-ES" sz="4000" b="1" dirty="0" err="1" smtClean="0">
                <a:solidFill>
                  <a:srgbClr val="002060"/>
                </a:solidFill>
                <a:latin typeface="Garamond" pitchFamily="18" charset="0"/>
              </a:rPr>
              <a:t>Asymmetries</a:t>
            </a:r>
            <a:endParaRPr lang="es-ES" sz="40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s-ES" sz="4000" b="1" dirty="0" smtClean="0">
                <a:solidFill>
                  <a:srgbClr val="002060"/>
                </a:solidFill>
                <a:latin typeface="Garamond" pitchFamily="18" charset="0"/>
              </a:rPr>
              <a:t>Legal </a:t>
            </a:r>
            <a:r>
              <a:rPr lang="es-ES" sz="4000" b="1" dirty="0" err="1" smtClean="0">
                <a:solidFill>
                  <a:srgbClr val="002060"/>
                </a:solidFill>
                <a:latin typeface="Garamond" pitchFamily="18" charset="0"/>
              </a:rPr>
              <a:t>Asymmetries</a:t>
            </a:r>
            <a:endParaRPr lang="es-ES" sz="40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4400" dirty="0" err="1" smtClean="0">
                <a:solidFill>
                  <a:srgbClr val="C00000"/>
                </a:solidFill>
                <a:latin typeface="Garamond" pitchFamily="18" charset="0"/>
              </a:rPr>
              <a:t>Latent</a:t>
            </a:r>
            <a:r>
              <a:rPr lang="es-ES" sz="44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s-ES" sz="4400" dirty="0" err="1" smtClean="0">
                <a:solidFill>
                  <a:srgbClr val="C00000"/>
                </a:solidFill>
                <a:latin typeface="Garamond" pitchFamily="18" charset="0"/>
              </a:rPr>
              <a:t>problems</a:t>
            </a:r>
            <a:r>
              <a:rPr lang="es-ES" sz="44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br>
              <a:rPr lang="es-ES" sz="4400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es-ES" sz="4400" dirty="0" smtClean="0">
                <a:solidFill>
                  <a:srgbClr val="C00000"/>
                </a:solidFill>
                <a:latin typeface="Garamond" pitchFamily="18" charset="0"/>
              </a:rPr>
              <a:t>in </a:t>
            </a:r>
            <a:r>
              <a:rPr lang="es-ES" sz="4400" dirty="0" err="1" smtClean="0">
                <a:solidFill>
                  <a:srgbClr val="C00000"/>
                </a:solidFill>
                <a:latin typeface="Garamond" pitchFamily="18" charset="0"/>
              </a:rPr>
              <a:t>Argentina’s</a:t>
            </a:r>
            <a:r>
              <a:rPr lang="es-ES" sz="4400" dirty="0" smtClean="0">
                <a:solidFill>
                  <a:srgbClr val="C00000"/>
                </a:solidFill>
                <a:latin typeface="Garamond" pitchFamily="18" charset="0"/>
              </a:rPr>
              <a:t> federal </a:t>
            </a:r>
            <a:r>
              <a:rPr lang="es-ES" sz="4400" dirty="0" err="1" smtClean="0">
                <a:solidFill>
                  <a:srgbClr val="C00000"/>
                </a:solidFill>
                <a:latin typeface="Garamond" pitchFamily="18" charset="0"/>
              </a:rPr>
              <a:t>system</a:t>
            </a:r>
            <a:endParaRPr lang="es-ES" sz="4400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Gonzalo\Desktop\Georgia\220px-Argentina_-_Político_(regiones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80728"/>
            <a:ext cx="2731938" cy="45092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23528" y="256490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  <a:latin typeface="Georgia" pitchFamily="18" charset="0"/>
              </a:rPr>
              <a:t>Regional </a:t>
            </a:r>
            <a:r>
              <a:rPr lang="es-ES" sz="3600" b="1" dirty="0" err="1" smtClean="0">
                <a:solidFill>
                  <a:srgbClr val="002060"/>
                </a:solidFill>
                <a:latin typeface="Georgia" pitchFamily="18" charset="0"/>
              </a:rPr>
              <a:t>Asymmetries</a:t>
            </a:r>
            <a:endParaRPr lang="es-ES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Gonzalo\Desktop\Georgia\027-unitarios-y-federa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6306021" cy="239628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515765" y="1700808"/>
            <a:ext cx="4518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4000" b="1" dirty="0" err="1" smtClean="0">
                <a:solidFill>
                  <a:srgbClr val="C00000"/>
                </a:solidFill>
                <a:latin typeface="Garamond" pitchFamily="18" charset="0"/>
              </a:rPr>
              <a:t>Federals</a:t>
            </a:r>
            <a:r>
              <a:rPr lang="es-ES" sz="40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s-ES" sz="4000" b="1" dirty="0" smtClean="0">
                <a:latin typeface="Garamond" pitchFamily="18" charset="0"/>
              </a:rPr>
              <a:t>vs. </a:t>
            </a:r>
            <a:r>
              <a:rPr lang="es-ES" sz="4000" b="1" dirty="0" err="1" smtClean="0">
                <a:solidFill>
                  <a:srgbClr val="002060"/>
                </a:solidFill>
                <a:latin typeface="Garamond" pitchFamily="18" charset="0"/>
              </a:rPr>
              <a:t>Unitary</a:t>
            </a:r>
            <a:endParaRPr lang="es-ES" sz="40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19672" y="54868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rgbClr val="002060"/>
                </a:solidFill>
                <a:latin typeface="Georgia" pitchFamily="18" charset="0"/>
              </a:rPr>
              <a:t>Political</a:t>
            </a:r>
            <a:r>
              <a:rPr lang="es-ES" sz="36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s-ES" sz="3600" b="1" dirty="0" err="1" smtClean="0">
                <a:solidFill>
                  <a:srgbClr val="002060"/>
                </a:solidFill>
                <a:latin typeface="Georgia" pitchFamily="18" charset="0"/>
              </a:rPr>
              <a:t>Asymmetries</a:t>
            </a:r>
            <a:endParaRPr lang="es-ES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.bp.blogspot.com/-MrE-_C06Ps0/ThSYLKYv3nI/AAAAAAAABFE/JPpXyy8NlK0/s1600/Peron_Juan-Evita_BIG-F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100219" cy="2880319"/>
          </a:xfrm>
          <a:prstGeom prst="rect">
            <a:avLst/>
          </a:prstGeom>
          <a:noFill/>
        </p:spPr>
      </p:pic>
      <p:pic>
        <p:nvPicPr>
          <p:cNvPr id="24580" name="Picture 4" descr="http://i.argentino.com.ar/images/2013/0515/776292-union-civica-radical-ucr-20130516120315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6286" y="3933056"/>
            <a:ext cx="5304158" cy="237626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6804248" y="3212976"/>
            <a:ext cx="2083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3600" b="1" dirty="0" smtClean="0">
                <a:solidFill>
                  <a:srgbClr val="C00000"/>
                </a:solidFill>
                <a:latin typeface="Garamond" pitchFamily="18" charset="0"/>
              </a:rPr>
              <a:t>Radicales</a:t>
            </a:r>
            <a:endParaRPr lang="es-ES" sz="36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64859" y="3501008"/>
            <a:ext cx="2214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3600" b="1" dirty="0" smtClean="0">
                <a:solidFill>
                  <a:srgbClr val="002060"/>
                </a:solidFill>
                <a:latin typeface="Garamond" pitchFamily="18" charset="0"/>
              </a:rPr>
              <a:t>Peronistas</a:t>
            </a:r>
            <a:endParaRPr lang="es-ES" sz="3600" b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01.ib.infobae.com/adjuntos/162/imagenes/003/112/0003112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609841" cy="2592288"/>
          </a:xfrm>
          <a:prstGeom prst="rect">
            <a:avLst/>
          </a:prstGeom>
          <a:noFill/>
        </p:spPr>
      </p:pic>
      <p:pic>
        <p:nvPicPr>
          <p:cNvPr id="25604" name="Picture 4" descr="http://infobaires24.com.ar/wp-content/uploads/2016/04/macri-presid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4428349" cy="280831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95536" y="3429001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  <a:latin typeface="Garamond" pitchFamily="18" charset="0"/>
              </a:rPr>
              <a:t>Néstor and Cristina</a:t>
            </a:r>
          </a:p>
          <a:p>
            <a:r>
              <a:rPr lang="es-ES" sz="3600" b="1" dirty="0" smtClean="0">
                <a:solidFill>
                  <a:srgbClr val="002060"/>
                </a:solidFill>
                <a:latin typeface="Garamond" pitchFamily="18" charset="0"/>
              </a:rPr>
              <a:t>Kirchner</a:t>
            </a:r>
            <a:endParaRPr lang="es-ES" sz="36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64088" y="2276872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600" b="1" dirty="0" smtClean="0">
                <a:solidFill>
                  <a:srgbClr val="C00000"/>
                </a:solidFill>
                <a:latin typeface="Garamond" pitchFamily="18" charset="0"/>
              </a:rPr>
              <a:t>Mauricio </a:t>
            </a:r>
            <a:r>
              <a:rPr lang="es-ES" sz="3600" b="1" dirty="0" err="1" smtClean="0">
                <a:solidFill>
                  <a:srgbClr val="C00000"/>
                </a:solidFill>
                <a:latin typeface="Garamond" pitchFamily="18" charset="0"/>
              </a:rPr>
              <a:t>Macri</a:t>
            </a:r>
            <a:endParaRPr lang="es-ES" sz="36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elfuegonoticias.com.ar/data/img_cont/img_imagenes/img_gr/1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56684" cy="410445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041473" y="5517232"/>
            <a:ext cx="4978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</a:rPr>
              <a:t>Federal tax revenue sharing law</a:t>
            </a:r>
            <a:endParaRPr lang="es-ES" sz="28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3648" y="4766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latin typeface="Georgia" pitchFamily="18" charset="0"/>
              </a:rPr>
              <a:t>Fiscal </a:t>
            </a:r>
            <a:r>
              <a:rPr lang="es-ES" sz="3600" b="1" dirty="0" err="1" smtClean="0">
                <a:solidFill>
                  <a:srgbClr val="002060"/>
                </a:solidFill>
                <a:latin typeface="Georgia" pitchFamily="18" charset="0"/>
              </a:rPr>
              <a:t>Asymmetries</a:t>
            </a:r>
            <a:endParaRPr lang="es-ES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err="1" smtClean="0">
                <a:solidFill>
                  <a:srgbClr val="C00000"/>
                </a:solidFill>
                <a:latin typeface="Garamond" pitchFamily="18" charset="0"/>
              </a:rPr>
              <a:t>Subordination</a:t>
            </a:r>
            <a:endParaRPr lang="es-ES" sz="40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algn="ctr"/>
            <a:r>
              <a:rPr lang="es-ES" sz="4000" b="1" dirty="0" err="1" smtClean="0">
                <a:solidFill>
                  <a:srgbClr val="C00000"/>
                </a:solidFill>
                <a:latin typeface="Garamond" pitchFamily="18" charset="0"/>
              </a:rPr>
              <a:t>Participation</a:t>
            </a:r>
            <a:endParaRPr lang="es-ES" sz="40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algn="ctr"/>
            <a:r>
              <a:rPr lang="es-ES" sz="4000" b="1" dirty="0" err="1" smtClean="0">
                <a:solidFill>
                  <a:srgbClr val="C00000"/>
                </a:solidFill>
                <a:latin typeface="Garamond" pitchFamily="18" charset="0"/>
              </a:rPr>
              <a:t>Coordination</a:t>
            </a:r>
            <a:endParaRPr lang="es-ES" sz="4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Garamond" pitchFamily="18" charset="0"/>
              </a:rPr>
              <a:t>Legal </a:t>
            </a:r>
            <a:r>
              <a:rPr lang="es-ES" dirty="0" err="1" smtClean="0">
                <a:solidFill>
                  <a:srgbClr val="002060"/>
                </a:solidFill>
                <a:latin typeface="Garamond" pitchFamily="18" charset="0"/>
              </a:rPr>
              <a:t>Asymmetries</a:t>
            </a:r>
            <a:endParaRPr lang="es-ES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3 Cerrar llave"/>
          <p:cNvSpPr/>
          <p:nvPr/>
        </p:nvSpPr>
        <p:spPr>
          <a:xfrm rot="5400000">
            <a:off x="4445986" y="242646"/>
            <a:ext cx="612068" cy="727280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67544" y="4653136"/>
            <a:ext cx="8373616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FEDERAL </a:t>
            </a:r>
            <a:r>
              <a:rPr kumimoji="0" lang="es-E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LOYALTY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100" b="1" noProof="0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(</a:t>
            </a:r>
            <a:r>
              <a:rPr lang="es-ES" sz="4100" b="1" noProof="0" dirty="0" err="1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Bundestreue</a:t>
            </a:r>
            <a:r>
              <a:rPr lang="es-ES" sz="4100" b="1" noProof="0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)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345424"/>
            <a:ext cx="8229600" cy="288377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Reduction of political and regional asymmetries</a:t>
            </a:r>
          </a:p>
          <a:p>
            <a:pPr lvl="0"/>
            <a:r>
              <a:rPr lang="es-ES" sz="4000" b="1" dirty="0" smtClean="0">
                <a:solidFill>
                  <a:srgbClr val="002060"/>
                </a:solidFill>
                <a:latin typeface="Garamond" pitchFamily="18" charset="0"/>
              </a:rPr>
              <a:t>Intergubernamental </a:t>
            </a:r>
            <a:r>
              <a:rPr lang="es-ES" sz="4000" b="1" dirty="0" err="1" smtClean="0">
                <a:solidFill>
                  <a:srgbClr val="002060"/>
                </a:solidFill>
                <a:latin typeface="Garamond" pitchFamily="18" charset="0"/>
              </a:rPr>
              <a:t>relationships</a:t>
            </a:r>
            <a:endParaRPr lang="es-ES" sz="4000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s-ES" sz="4000" b="1" dirty="0" smtClean="0">
                <a:solidFill>
                  <a:srgbClr val="002060"/>
                </a:solidFill>
                <a:latin typeface="Garamond" pitchFamily="18" charset="0"/>
              </a:rPr>
              <a:t>Fiscal Balances </a:t>
            </a:r>
            <a:endParaRPr lang="es-ES" sz="40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7738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4400" dirty="0" err="1" smtClean="0">
                <a:solidFill>
                  <a:srgbClr val="C00000"/>
                </a:solidFill>
                <a:latin typeface="Garamond" pitchFamily="18" charset="0"/>
              </a:rPr>
              <a:t>Challenges</a:t>
            </a:r>
            <a:r>
              <a:rPr lang="es-ES" sz="44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br>
              <a:rPr lang="es-ES" sz="4400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es-ES" sz="4400" dirty="0" smtClean="0">
                <a:solidFill>
                  <a:srgbClr val="C00000"/>
                </a:solidFill>
                <a:latin typeface="Garamond" pitchFamily="18" charset="0"/>
              </a:rPr>
              <a:t>of </a:t>
            </a:r>
            <a:r>
              <a:rPr lang="es-ES" sz="4400" dirty="0" err="1" smtClean="0">
                <a:solidFill>
                  <a:srgbClr val="C00000"/>
                </a:solidFill>
                <a:latin typeface="Garamond" pitchFamily="18" charset="0"/>
              </a:rPr>
              <a:t>Argentinian’s</a:t>
            </a:r>
            <a:r>
              <a:rPr lang="es-ES" sz="4400" dirty="0" smtClean="0">
                <a:solidFill>
                  <a:srgbClr val="C00000"/>
                </a:solidFill>
                <a:latin typeface="Garamond" pitchFamily="18" charset="0"/>
              </a:rPr>
              <a:t> federal </a:t>
            </a:r>
            <a:r>
              <a:rPr lang="es-ES" sz="4400" dirty="0" err="1" smtClean="0">
                <a:solidFill>
                  <a:srgbClr val="C00000"/>
                </a:solidFill>
                <a:latin typeface="Garamond" pitchFamily="18" charset="0"/>
              </a:rPr>
              <a:t>system</a:t>
            </a:r>
            <a:endParaRPr lang="es-ES" sz="4400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Garamond" pitchFamily="18" charset="0"/>
              </a:rPr>
              <a:t>Argentina in </a:t>
            </a:r>
            <a:r>
              <a:rPr lang="es-ES" dirty="0" err="1" smtClean="0">
                <a:solidFill>
                  <a:srgbClr val="002060"/>
                </a:solidFill>
                <a:latin typeface="Garamond" pitchFamily="18" charset="0"/>
              </a:rPr>
              <a:t>the</a:t>
            </a:r>
            <a:r>
              <a:rPr lang="es-ES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Garamond" pitchFamily="18" charset="0"/>
              </a:rPr>
              <a:t>world</a:t>
            </a:r>
            <a:endParaRPr lang="es-ES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27650" name="Picture 2" descr="C:\Users\Gonzalo\Desktop\Georgia\mu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953376" cy="351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encrypted-tbn2.gstatic.com/images?q=tbn:ANd9GcR_STpR3LHqFQ-4AeI78D31dn_6nROIP4z1g9AcL_zas-MdUC0g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7200800" cy="2020981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148478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i="1" dirty="0" smtClean="0">
                <a:solidFill>
                  <a:srgbClr val="C00000"/>
                </a:solidFill>
                <a:latin typeface="Georgia" pitchFamily="18" charset="0"/>
              </a:rPr>
              <a:t>“</a:t>
            </a:r>
            <a:r>
              <a:rPr lang="es-ES" sz="4000" b="1" i="1" dirty="0" err="1" smtClean="0">
                <a:solidFill>
                  <a:srgbClr val="C00000"/>
                </a:solidFill>
                <a:latin typeface="Georgia" pitchFamily="18" charset="0"/>
              </a:rPr>
              <a:t>One</a:t>
            </a:r>
            <a:r>
              <a:rPr lang="es-ES" sz="4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s-ES" sz="4000" b="1" i="1" dirty="0" err="1" smtClean="0">
                <a:solidFill>
                  <a:srgbClr val="C00000"/>
                </a:solidFill>
                <a:latin typeface="Georgia" pitchFamily="18" charset="0"/>
              </a:rPr>
              <a:t>for</a:t>
            </a:r>
            <a:r>
              <a:rPr lang="es-ES" sz="4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s-ES" sz="4000" b="1" i="1" dirty="0" err="1" smtClean="0">
                <a:solidFill>
                  <a:srgbClr val="C00000"/>
                </a:solidFill>
                <a:latin typeface="Georgia" pitchFamily="18" charset="0"/>
              </a:rPr>
              <a:t>all</a:t>
            </a:r>
            <a:r>
              <a:rPr lang="es-ES" sz="4000" b="1" i="1" dirty="0" smtClean="0">
                <a:solidFill>
                  <a:srgbClr val="C00000"/>
                </a:solidFill>
                <a:latin typeface="Georgia" pitchFamily="18" charset="0"/>
              </a:rPr>
              <a:t> and </a:t>
            </a:r>
            <a:r>
              <a:rPr lang="es-ES" sz="4000" b="1" i="1" dirty="0" err="1" smtClean="0">
                <a:solidFill>
                  <a:srgbClr val="C00000"/>
                </a:solidFill>
                <a:latin typeface="Georgia" pitchFamily="18" charset="0"/>
              </a:rPr>
              <a:t>all</a:t>
            </a:r>
            <a:r>
              <a:rPr lang="es-ES" sz="4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s-ES" sz="4000" b="1" i="1" dirty="0" err="1" smtClean="0">
                <a:solidFill>
                  <a:srgbClr val="C00000"/>
                </a:solidFill>
                <a:latin typeface="Georgia" pitchFamily="18" charset="0"/>
              </a:rPr>
              <a:t>for</a:t>
            </a:r>
            <a:r>
              <a:rPr lang="es-ES" sz="4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s-ES" sz="4000" b="1" i="1" dirty="0" err="1" smtClean="0">
                <a:solidFill>
                  <a:srgbClr val="C00000"/>
                </a:solidFill>
                <a:latin typeface="Georgia" pitchFamily="18" charset="0"/>
              </a:rPr>
              <a:t>one</a:t>
            </a:r>
            <a:r>
              <a:rPr lang="es-ES" sz="4000" b="1" i="1" dirty="0" smtClean="0">
                <a:solidFill>
                  <a:srgbClr val="C00000"/>
                </a:solidFill>
                <a:latin typeface="Georgia" pitchFamily="18" charset="0"/>
              </a:rPr>
              <a:t>”</a:t>
            </a:r>
            <a:endParaRPr lang="es-ES" sz="4000" b="1" i="1" dirty="0">
              <a:latin typeface="Georgia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494116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2060"/>
                </a:solidFill>
                <a:latin typeface="Georgia" pitchFamily="18" charset="0"/>
              </a:rPr>
              <a:t>THANK YOU!</a:t>
            </a:r>
            <a:endParaRPr lang="es-ES" sz="4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C00000"/>
                </a:solidFill>
                <a:latin typeface="Garamond" pitchFamily="18" charset="0"/>
              </a:rPr>
              <a:t>Argentina in South </a:t>
            </a:r>
            <a:r>
              <a:rPr lang="es-ES" dirty="0" err="1" smtClean="0">
                <a:solidFill>
                  <a:srgbClr val="C00000"/>
                </a:solidFill>
                <a:latin typeface="Garamond" pitchFamily="18" charset="0"/>
              </a:rPr>
              <a:t>America</a:t>
            </a:r>
            <a:endParaRPr lang="es-ES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28674" name="Picture 2" descr="C:\Users\Gonzalo\Desktop\Georgia\1. Localizacion geografica de argen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>
                <a:solidFill>
                  <a:srgbClr val="002060"/>
                </a:solidFill>
                <a:latin typeface="Garamond" pitchFamily="18" charset="0"/>
              </a:rPr>
              <a:t>Political</a:t>
            </a:r>
            <a:r>
              <a:rPr lang="es-ES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Garamond" pitchFamily="18" charset="0"/>
              </a:rPr>
              <a:t>unit</a:t>
            </a:r>
            <a:endParaRPr lang="es-ES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29698" name="Picture 2" descr="C:\Users\Gonzalo\Desktop\Georgia\mapa-argentina-polit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2996054" cy="4310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>
                <a:solidFill>
                  <a:srgbClr val="C00000"/>
                </a:solidFill>
                <a:latin typeface="Garamond" pitchFamily="18" charset="0"/>
              </a:rPr>
              <a:t>Physical</a:t>
            </a:r>
            <a:r>
              <a:rPr lang="es-ES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s-ES" dirty="0" err="1" smtClean="0">
                <a:solidFill>
                  <a:srgbClr val="C00000"/>
                </a:solidFill>
                <a:latin typeface="Garamond" pitchFamily="18" charset="0"/>
              </a:rPr>
              <a:t>map</a:t>
            </a:r>
            <a:endParaRPr lang="es-ES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30722" name="Picture 2" descr="C:\Users\Gonzalo\Desktop\Georgia\Argentina_Physical_Map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105458" cy="4467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femeridesargentina.com.ar/efemeridesargentina/imagenes/fotos/1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5472608" cy="364840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148742" y="4869160"/>
            <a:ext cx="48686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Georgia" pitchFamily="18" charset="0"/>
              </a:rPr>
              <a:t>Juan Bautista Alberdi, </a:t>
            </a:r>
          </a:p>
          <a:p>
            <a:pPr algn="ctr"/>
            <a:r>
              <a:rPr lang="es-ES" sz="2800" b="1" dirty="0" err="1" smtClean="0">
                <a:solidFill>
                  <a:srgbClr val="C00000"/>
                </a:solidFill>
                <a:latin typeface="Georgia" pitchFamily="18" charset="0"/>
              </a:rPr>
              <a:t>father</a:t>
            </a:r>
            <a:r>
              <a:rPr lang="es-ES" sz="2800" b="1" dirty="0" smtClean="0">
                <a:solidFill>
                  <a:srgbClr val="C00000"/>
                </a:solidFill>
                <a:latin typeface="Georgia" pitchFamily="18" charset="0"/>
              </a:rPr>
              <a:t> of </a:t>
            </a:r>
            <a:r>
              <a:rPr lang="es-ES" sz="2800" b="1" dirty="0" err="1" smtClean="0">
                <a:solidFill>
                  <a:srgbClr val="C00000"/>
                </a:solidFill>
                <a:latin typeface="Georgia" pitchFamily="18" charset="0"/>
              </a:rPr>
              <a:t>the</a:t>
            </a:r>
            <a:r>
              <a:rPr lang="es-ES" sz="2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latin typeface="Georgia" pitchFamily="18" charset="0"/>
              </a:rPr>
              <a:t>Constitution</a:t>
            </a:r>
            <a:endParaRPr lang="es-ES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icrorespuestas.com/wp-content/uploads/2012/10/jura-de-la-constitucion-nacional-argen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565" y="1124744"/>
            <a:ext cx="4416491" cy="3312368"/>
          </a:xfrm>
          <a:prstGeom prst="rect">
            <a:avLst/>
          </a:prstGeom>
          <a:noFill/>
        </p:spPr>
      </p:pic>
      <p:pic>
        <p:nvPicPr>
          <p:cNvPr id="17412" name="Picture 4" descr="https://www.sannicolas.gov.ar/cultura/libro_chervo/17_1853_1854_creacion_de_la_municipalidad_primeras_actividades/imagenes/constitucion_nacio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2952327" cy="331397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87624" y="5013176"/>
            <a:ext cx="7007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err="1" smtClean="0">
                <a:solidFill>
                  <a:srgbClr val="002060"/>
                </a:solidFill>
                <a:latin typeface="Garamond" pitchFamily="18" charset="0"/>
              </a:rPr>
              <a:t>Oath</a:t>
            </a:r>
            <a:r>
              <a:rPr lang="es-ES" sz="32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s-ES" sz="3200" b="1" dirty="0" err="1" smtClean="0">
                <a:solidFill>
                  <a:srgbClr val="002060"/>
                </a:solidFill>
                <a:latin typeface="Garamond" pitchFamily="18" charset="0"/>
              </a:rPr>
              <a:t>to</a:t>
            </a:r>
            <a:r>
              <a:rPr lang="es-ES" sz="32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s-ES" sz="3200" b="1" dirty="0" err="1" smtClean="0">
                <a:solidFill>
                  <a:srgbClr val="002060"/>
                </a:solidFill>
                <a:latin typeface="Garamond" pitchFamily="18" charset="0"/>
              </a:rPr>
              <a:t>support</a:t>
            </a:r>
            <a:r>
              <a:rPr lang="es-ES" sz="32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s-ES" sz="3200" b="1" dirty="0" err="1" smtClean="0">
                <a:solidFill>
                  <a:srgbClr val="002060"/>
                </a:solidFill>
                <a:latin typeface="Garamond" pitchFamily="18" charset="0"/>
              </a:rPr>
              <a:t>the</a:t>
            </a:r>
            <a:r>
              <a:rPr lang="es-ES" sz="32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s-ES" sz="3200" b="1" dirty="0" err="1" smtClean="0">
                <a:solidFill>
                  <a:srgbClr val="002060"/>
                </a:solidFill>
                <a:latin typeface="Garamond" pitchFamily="18" charset="0"/>
              </a:rPr>
              <a:t>Constitution</a:t>
            </a:r>
            <a:r>
              <a:rPr lang="es-ES" sz="3200" b="1" dirty="0" smtClean="0">
                <a:solidFill>
                  <a:srgbClr val="002060"/>
                </a:solidFill>
                <a:latin typeface="Garamond" pitchFamily="18" charset="0"/>
              </a:rPr>
              <a:t> (1853)</a:t>
            </a:r>
            <a:endParaRPr lang="es-ES" sz="3200" b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dn1.mihistoriauniversal.com/wp-content/uploads/independencia-argentina-66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286500" cy="314325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835696" y="4725144"/>
            <a:ext cx="5725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  <a:latin typeface="Garamond" pitchFamily="18" charset="0"/>
              </a:rPr>
              <a:t>Independence </a:t>
            </a:r>
            <a:r>
              <a:rPr lang="es-ES" sz="3200" b="1" dirty="0" err="1" smtClean="0">
                <a:solidFill>
                  <a:srgbClr val="C00000"/>
                </a:solidFill>
                <a:latin typeface="Garamond" pitchFamily="18" charset="0"/>
              </a:rPr>
              <a:t>Day</a:t>
            </a:r>
            <a:r>
              <a:rPr lang="es-ES" sz="3200" b="1" dirty="0" smtClean="0">
                <a:solidFill>
                  <a:srgbClr val="C00000"/>
                </a:solidFill>
                <a:latin typeface="Garamond" pitchFamily="18" charset="0"/>
              </a:rPr>
              <a:t> (9 </a:t>
            </a:r>
            <a:r>
              <a:rPr lang="es-ES" sz="3200" b="1" dirty="0" err="1" smtClean="0">
                <a:solidFill>
                  <a:srgbClr val="C00000"/>
                </a:solidFill>
                <a:latin typeface="Garamond" pitchFamily="18" charset="0"/>
              </a:rPr>
              <a:t>July</a:t>
            </a:r>
            <a:r>
              <a:rPr lang="es-ES" sz="3200" b="1" dirty="0" smtClean="0">
                <a:solidFill>
                  <a:srgbClr val="C00000"/>
                </a:solidFill>
                <a:latin typeface="Garamond" pitchFamily="18" charset="0"/>
              </a:rPr>
              <a:t>, 1816)</a:t>
            </a:r>
            <a:endParaRPr lang="es-ES" sz="32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over.edu.ar/blogs/sociales/files/2013/11/wpid-caudillo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440020" cy="2964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</TotalTime>
  <Words>139</Words>
  <Application>Microsoft Office PowerPoint</Application>
  <PresentationFormat>Presentación en pantalla (4:3)</PresentationFormat>
  <Paragraphs>49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Concurrencia</vt:lpstr>
      <vt:lpstr> Mr. Gonzalo Gabriel Carranza gonzalo.carranza@uam.es</vt:lpstr>
      <vt:lpstr>Argentina in the world</vt:lpstr>
      <vt:lpstr>Argentina in South America</vt:lpstr>
      <vt:lpstr>Political unit</vt:lpstr>
      <vt:lpstr>Physical map</vt:lpstr>
      <vt:lpstr>Diapositiva 6</vt:lpstr>
      <vt:lpstr>Diapositiva 7</vt:lpstr>
      <vt:lpstr>Diapositiva 8</vt:lpstr>
      <vt:lpstr>Diapositiva 9</vt:lpstr>
      <vt:lpstr>Diapositiva 10</vt:lpstr>
      <vt:lpstr>Diapositiva 11</vt:lpstr>
      <vt:lpstr>Latent problems  in Argentina’s federal system</vt:lpstr>
      <vt:lpstr>Diapositiva 13</vt:lpstr>
      <vt:lpstr>Diapositiva 14</vt:lpstr>
      <vt:lpstr>Diapositiva 15</vt:lpstr>
      <vt:lpstr>Diapositiva 16</vt:lpstr>
      <vt:lpstr>Diapositiva 17</vt:lpstr>
      <vt:lpstr>Legal Asymmetries</vt:lpstr>
      <vt:lpstr>Challenges  of Argentinian’s federal system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Mr. Gonzalo Gabriel Carranza gonzalo.carranza@uam.es</dc:title>
  <dc:creator>Gonzalo G Carranza</dc:creator>
  <cp:lastModifiedBy>Gonzalo G Carranza</cp:lastModifiedBy>
  <cp:revision>14</cp:revision>
  <dcterms:created xsi:type="dcterms:W3CDTF">2016-06-29T11:16:04Z</dcterms:created>
  <dcterms:modified xsi:type="dcterms:W3CDTF">2016-06-30T13:45:51Z</dcterms:modified>
</cp:coreProperties>
</file>